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62" r:id="rId4"/>
    <p:sldId id="260" r:id="rId5"/>
    <p:sldId id="261" r:id="rId6"/>
    <p:sldId id="257" r:id="rId7"/>
    <p:sldId id="284" r:id="rId8"/>
    <p:sldId id="258" r:id="rId9"/>
    <p:sldId id="263" r:id="rId10"/>
    <p:sldId id="287" r:id="rId11"/>
    <p:sldId id="288" r:id="rId12"/>
    <p:sldId id="265" r:id="rId13"/>
    <p:sldId id="266" r:id="rId14"/>
    <p:sldId id="268" r:id="rId15"/>
    <p:sldId id="269" r:id="rId16"/>
    <p:sldId id="270" r:id="rId17"/>
    <p:sldId id="271" r:id="rId18"/>
    <p:sldId id="277" r:id="rId19"/>
    <p:sldId id="285" r:id="rId20"/>
    <p:sldId id="290" r:id="rId21"/>
    <p:sldId id="289" r:id="rId22"/>
    <p:sldId id="292" r:id="rId23"/>
    <p:sldId id="291" r:id="rId2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476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1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95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7584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9663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413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5756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892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867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951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9617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680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D24C7-7137-495E-AF07-2754B725EB71}" type="datetimeFigureOut">
              <a:rPr lang="bg-BG" smtClean="0"/>
              <a:t>5.2.2019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3A3D6-74BE-4BE9-986D-049175ABE78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1753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t.todorova@unibit.b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linkedin.com/company/universite-de-marne-la-vallee?trk=ppro_cpro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michael.boock@oregonstate.ed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41413"/>
            <a:ext cx="10706100" cy="23876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BOBCATSSS </a:t>
            </a:r>
            <a:r>
              <a:rPr lang="en-US" sz="4400" b="1" dirty="0" smtClean="0"/>
              <a:t>2020 , Paris, France </a:t>
            </a:r>
            <a:r>
              <a:rPr lang="ru-RU" sz="4400" b="1" dirty="0" smtClean="0"/>
              <a:t>–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международният симпозиум на студентите по библиотечно-информационни науки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International Symposium of </a:t>
            </a:r>
            <a:br>
              <a:rPr lang="en-US" sz="4000" b="1" dirty="0" smtClean="0"/>
            </a:br>
            <a:r>
              <a:rPr lang="en-US" sz="4000" b="1" dirty="0" err="1"/>
              <a:t>of</a:t>
            </a:r>
            <a:r>
              <a:rPr lang="en-US" sz="4000" b="1" dirty="0"/>
              <a:t> students in library and information sciences</a:t>
            </a:r>
            <a:r>
              <a:rPr lang="en-US" sz="4000" b="1" dirty="0" smtClean="0"/>
              <a:t> </a:t>
            </a:r>
            <a:endParaRPr lang="bg-BG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3588224"/>
            <a:ext cx="11563350" cy="1136176"/>
          </a:xfrm>
        </p:spPr>
        <p:txBody>
          <a:bodyPr>
            <a:noAutofit/>
          </a:bodyPr>
          <a:lstStyle/>
          <a:p>
            <a:endParaRPr lang="en-US" sz="2800" b="1" dirty="0" smtClean="0"/>
          </a:p>
          <a:p>
            <a:r>
              <a:rPr lang="en-US" sz="2800" dirty="0"/>
              <a:t>Prof. DSc Tania Todorova – Head of Project from ULSIT</a:t>
            </a:r>
          </a:p>
          <a:p>
            <a:r>
              <a:rPr lang="en-US" sz="2800" dirty="0" smtClean="0"/>
              <a:t>Assoc. Prof. Michael </a:t>
            </a:r>
            <a:r>
              <a:rPr lang="en-US" sz="2800" dirty="0" err="1" smtClean="0"/>
              <a:t>Boock</a:t>
            </a:r>
            <a:r>
              <a:rPr lang="en-US" sz="2800" dirty="0" smtClean="0"/>
              <a:t> and Assoc. Prof. </a:t>
            </a:r>
            <a:r>
              <a:rPr lang="en-US" sz="2800" dirty="0" err="1" smtClean="0"/>
              <a:t>Tereza</a:t>
            </a:r>
            <a:r>
              <a:rPr lang="en-US" sz="2800" dirty="0" smtClean="0"/>
              <a:t> </a:t>
            </a:r>
            <a:r>
              <a:rPr lang="en-US" sz="2800" dirty="0" err="1" smtClean="0"/>
              <a:t>Trencheva</a:t>
            </a:r>
            <a:r>
              <a:rPr lang="en-US" sz="2800" dirty="0" smtClean="0"/>
              <a:t> –</a:t>
            </a:r>
          </a:p>
          <a:p>
            <a:r>
              <a:rPr lang="en-US" sz="2800" dirty="0" smtClean="0"/>
              <a:t> Scientific Advisors,</a:t>
            </a:r>
          </a:p>
          <a:p>
            <a:r>
              <a:rPr lang="en-US" sz="2800" dirty="0" smtClean="0"/>
              <a:t>Coordinators:  Assist. Prof. Dr. </a:t>
            </a:r>
            <a:r>
              <a:rPr lang="en-US" sz="2800" dirty="0" err="1" smtClean="0"/>
              <a:t>Kameliya</a:t>
            </a:r>
            <a:r>
              <a:rPr lang="en-US" sz="2800" dirty="0" smtClean="0"/>
              <a:t> </a:t>
            </a:r>
            <a:r>
              <a:rPr lang="en-US" sz="2800" dirty="0" err="1" smtClean="0"/>
              <a:t>Planska-Simeonova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PhD Student </a:t>
            </a:r>
            <a:r>
              <a:rPr lang="en-US" sz="2800" dirty="0" err="1" smtClean="0"/>
              <a:t>Svetoslava</a:t>
            </a:r>
            <a:r>
              <a:rPr lang="en-US" sz="2800" dirty="0" smtClean="0"/>
              <a:t> </a:t>
            </a:r>
            <a:r>
              <a:rPr lang="en-US" sz="2800" dirty="0" err="1" smtClean="0"/>
              <a:t>Dimitrova</a:t>
            </a:r>
            <a:r>
              <a:rPr lang="en-US" sz="2800" dirty="0" smtClean="0"/>
              <a:t> </a:t>
            </a:r>
            <a:r>
              <a:rPr lang="bg-BG" sz="2800" dirty="0" smtClean="0"/>
              <a:t/>
            </a:r>
            <a:br>
              <a:rPr lang="bg-BG" sz="2800" dirty="0" smtClean="0"/>
            </a:br>
            <a:endParaRPr lang="bg-BG" sz="2800" dirty="0"/>
          </a:p>
        </p:txBody>
      </p:sp>
      <p:pic>
        <p:nvPicPr>
          <p:cNvPr id="3074" name="Picture 2" descr="Ð ÐµÐ·ÑÐ»ÑÐ°Ñ Ñ Ð¸Ð·Ð¾Ð±ÑÐ°Ð¶ÐµÐ½Ð¸Ðµ Ð·Ð° unibi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07976"/>
            <a:ext cx="1166812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 ÐµÐ·ÑÐ»ÑÐ°Ñ Ñ Ð¸Ð·Ð¾Ð±ÑÐ°Ð¶ÐµÐ½Ð¸Ðµ Ð·Ð° UniversitÃ© Paris-Est Marne-la-VallÃ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449" y="428963"/>
            <a:ext cx="1336675" cy="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1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1"/>
            <a:ext cx="10744200" cy="1385888"/>
          </a:xfrm>
        </p:spPr>
        <p:txBody>
          <a:bodyPr/>
          <a:lstStyle/>
          <a:p>
            <a:r>
              <a:rPr lang="en-US" b="1" dirty="0" smtClean="0"/>
              <a:t>Paris Student Team at BOBCATSSS2019 in Osijek </a:t>
            </a:r>
            <a:endParaRPr lang="en-US" b="1" dirty="0"/>
          </a:p>
        </p:txBody>
      </p:sp>
      <p:pic>
        <p:nvPicPr>
          <p:cNvPr id="5123" name="Picture 3" descr="D:\TANIA TODOROVA KONFERENCII 2020\BOBCATSSS PHOTO DOCUMENTATION\2019 Bobcatsss announcement\24 01 2019 Bobcatsss cderemony for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0650"/>
            <a:ext cx="103251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43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838201"/>
            <a:ext cx="4591050" cy="6019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Assist. Prof. Dr. </a:t>
            </a:r>
            <a:r>
              <a:rPr lang="en-US" sz="3200" dirty="0" err="1" smtClean="0"/>
              <a:t>Kameliya</a:t>
            </a:r>
            <a:r>
              <a:rPr lang="en-US" sz="3200" dirty="0" smtClean="0"/>
              <a:t> </a:t>
            </a:r>
            <a:r>
              <a:rPr lang="en-US" sz="3200" dirty="0" err="1" smtClean="0"/>
              <a:t>Planska-Simeonova</a:t>
            </a:r>
            <a:r>
              <a:rPr lang="en-US" sz="3200" dirty="0" smtClean="0"/>
              <a:t>, </a:t>
            </a:r>
          </a:p>
          <a:p>
            <a:pPr marL="0" indent="0">
              <a:buNone/>
            </a:pPr>
            <a:r>
              <a:rPr lang="en-US" sz="3200" dirty="0" smtClean="0"/>
              <a:t>PhD Student </a:t>
            </a:r>
            <a:r>
              <a:rPr lang="en-US" sz="3200" dirty="0" err="1" smtClean="0"/>
              <a:t>Svetoslava</a:t>
            </a:r>
            <a:r>
              <a:rPr lang="en-US" sz="3200" dirty="0" smtClean="0"/>
              <a:t> </a:t>
            </a:r>
            <a:r>
              <a:rPr lang="en-US" sz="3200" dirty="0" err="1" smtClean="0"/>
              <a:t>Dimitrova</a:t>
            </a:r>
            <a:r>
              <a:rPr lang="en-US" sz="3200" dirty="0" smtClean="0"/>
              <a:t>,</a:t>
            </a:r>
          </a:p>
          <a:p>
            <a:pPr marL="0" indent="0">
              <a:buNone/>
            </a:pPr>
            <a:r>
              <a:rPr lang="en-US" sz="3200" dirty="0" smtClean="0"/>
              <a:t>Assoc. Prof. </a:t>
            </a:r>
            <a:r>
              <a:rPr lang="en-US" sz="3200" dirty="0" err="1" smtClean="0"/>
              <a:t>Joumana</a:t>
            </a:r>
            <a:r>
              <a:rPr lang="en-US" sz="3200" dirty="0" smtClean="0"/>
              <a:t> </a:t>
            </a:r>
            <a:r>
              <a:rPr lang="en-US" sz="3200" dirty="0" err="1" smtClean="0"/>
              <a:t>Boustany</a:t>
            </a:r>
            <a:r>
              <a:rPr lang="en-US" sz="3200" dirty="0" smtClean="0"/>
              <a:t> and Paris Student Team</a:t>
            </a:r>
          </a:p>
          <a:p>
            <a:pPr marL="0" indent="0">
              <a:buNone/>
            </a:pPr>
            <a:r>
              <a:rPr lang="en-US" sz="3200" dirty="0" smtClean="0"/>
              <a:t>at BOBCATSSS 2019 in Osijek, 23 January 2019 </a:t>
            </a:r>
            <a:endParaRPr lang="en-US" sz="3200" dirty="0"/>
          </a:p>
        </p:txBody>
      </p:sp>
      <p:pic>
        <p:nvPicPr>
          <p:cNvPr id="4" name="Picture 2" descr="C:\Users\t.todorova\Downloads\Students Team BOBCATSSS2020 Photo 23 01 2019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190500"/>
            <a:ext cx="3943350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0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950" y="2400299"/>
            <a:ext cx="10172700" cy="3186113"/>
          </a:xfrm>
        </p:spPr>
        <p:txBody>
          <a:bodyPr>
            <a:normAutofit fontScale="85000" lnSpcReduction="10000"/>
          </a:bodyPr>
          <a:lstStyle/>
          <a:p>
            <a:r>
              <a:rPr lang="en-US" sz="4000" dirty="0" smtClean="0"/>
              <a:t>2 </a:t>
            </a:r>
            <a:r>
              <a:rPr lang="en-US" sz="4000" dirty="0" err="1" smtClean="0"/>
              <a:t>onine</a:t>
            </a:r>
            <a:r>
              <a:rPr lang="en-US" sz="4000" dirty="0" smtClean="0"/>
              <a:t> meetings – October and November 2018</a:t>
            </a:r>
          </a:p>
          <a:p>
            <a:r>
              <a:rPr lang="en-US" sz="4000" dirty="0" smtClean="0"/>
              <a:t>Reverse </a:t>
            </a:r>
            <a:r>
              <a:rPr lang="en-US" sz="4000" dirty="0" err="1" smtClean="0"/>
              <a:t>Calender</a:t>
            </a:r>
            <a:r>
              <a:rPr lang="en-US" sz="4000" dirty="0" smtClean="0"/>
              <a:t>; Teams; BOBCATSSS Experiences materials; video, logo, themes</a:t>
            </a:r>
          </a:p>
          <a:p>
            <a:r>
              <a:rPr lang="en-US" sz="4000" dirty="0" smtClean="0"/>
              <a:t>3 contributions for BOBCATSSS 2019 </a:t>
            </a:r>
          </a:p>
          <a:p>
            <a:r>
              <a:rPr lang="en-US" sz="4000" dirty="0" smtClean="0"/>
              <a:t>Working meeting at BOBCATSSS 2019</a:t>
            </a:r>
          </a:p>
          <a:p>
            <a:r>
              <a:rPr lang="en-US" sz="4000" dirty="0" smtClean="0"/>
              <a:t>BOBCATSSS2020 announcement on 24 January 2019 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81000" y="218986"/>
            <a:ext cx="1135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Brief </a:t>
            </a:r>
            <a:r>
              <a:rPr lang="en-US" sz="3600" dirty="0"/>
              <a:t>introduction about the collaboration with the </a:t>
            </a:r>
            <a:r>
              <a:rPr lang="en-US" sz="3600" b="1" dirty="0" err="1"/>
              <a:t>Université</a:t>
            </a:r>
            <a:r>
              <a:rPr lang="en-US" sz="3600" b="1" dirty="0"/>
              <a:t> Paris-Est Marne-la-</a:t>
            </a:r>
            <a:r>
              <a:rPr lang="en-US" sz="3600" b="1" dirty="0" err="1"/>
              <a:t>Vallée</a:t>
            </a:r>
            <a:r>
              <a:rPr lang="en-US" sz="3600" dirty="0"/>
              <a:t> up to now and </a:t>
            </a:r>
            <a:r>
              <a:rPr lang="en-US" sz="3600" b="1" dirty="0">
                <a:solidFill>
                  <a:schemeClr val="accent6"/>
                </a:solidFill>
              </a:rPr>
              <a:t>How we will participate in BOBCATSSS 2019 in </a:t>
            </a:r>
            <a:r>
              <a:rPr lang="en-US" sz="3600" b="1" dirty="0" err="1">
                <a:solidFill>
                  <a:schemeClr val="accent6"/>
                </a:solidFill>
              </a:rPr>
              <a:t>Osjiek</a:t>
            </a:r>
            <a:r>
              <a:rPr lang="en-US" sz="3600" b="1" dirty="0">
                <a:solidFill>
                  <a:schemeClr val="accent6"/>
                </a:solidFill>
              </a:rPr>
              <a:t>, Croatia?</a:t>
            </a:r>
            <a:r>
              <a:rPr lang="en-US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67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282575"/>
            <a:ext cx="113728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Introduction </a:t>
            </a:r>
            <a:r>
              <a:rPr lang="en-US" sz="3600" dirty="0"/>
              <a:t>of the</a:t>
            </a:r>
            <a:r>
              <a:rPr lang="en-US" sz="3600" i="1" dirty="0"/>
              <a:t> </a:t>
            </a:r>
            <a:r>
              <a:rPr lang="en-US" sz="3600" b="1" i="1" dirty="0">
                <a:solidFill>
                  <a:schemeClr val="accent6"/>
                </a:solidFill>
              </a:rPr>
              <a:t>Conference Management Tools – Trello and Slack</a:t>
            </a:r>
            <a:r>
              <a:rPr lang="en-US" sz="3600" dirty="0">
                <a:solidFill>
                  <a:schemeClr val="accent6"/>
                </a:solidFill>
              </a:rPr>
              <a:t> </a:t>
            </a:r>
            <a:r>
              <a:rPr lang="en-US" sz="3600" dirty="0"/>
              <a:t>on which will be based the collaboration between students from Sofia and </a:t>
            </a:r>
            <a:r>
              <a:rPr lang="en-US" sz="3600" dirty="0" smtClean="0"/>
              <a:t>Paris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170" name="Picture 2" descr="D:\TANIA TODOROVA KONFERENCII 2020\Trello and Slack\Trell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1" y="2000250"/>
            <a:ext cx="8453439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45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D:\TANIA TODOROVA KONFERENCII 2020\Trello and Slack\Trello 1 five Team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11906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TANIA TODOROVA KONFERENCII 2020\Trello and Slack\Trello 3 Team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3350"/>
            <a:ext cx="1160145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95687"/>
            <a:ext cx="57912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5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677650" cy="132556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/>
              <a:t>D</a:t>
            </a:r>
            <a:r>
              <a:rPr lang="en-US" sz="3600" b="1" dirty="0" smtClean="0"/>
              <a:t>iscussion </a:t>
            </a:r>
            <a:r>
              <a:rPr lang="en-US" sz="3600" b="1" dirty="0"/>
              <a:t>about Visual identity of the conference. Logo (Sofia Team ideas); Official Invitation Video - Scenario, Content (Paris Team). </a:t>
            </a:r>
            <a:endParaRPr lang="en-US" b="1" dirty="0"/>
          </a:p>
        </p:txBody>
      </p:sp>
      <p:pic>
        <p:nvPicPr>
          <p:cNvPr id="10242" name="Picture 2" descr="D:\TANIA TODOROVA KONFERENCII 2019\24 26 01 2019 Osjek BOBCATSSS\LOGO\Logo bobcatsss2020 (1)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23" y="2000250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TANIA TODOROVA KONFERENCII 2019\24 26 01 2019 Osjek BOBCATSSS\LOGO\bobcatss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" y="1874838"/>
            <a:ext cx="322897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ANIA TODOROVA KONFERENCII 2019\24 26 01 2019 Osjek BOBCATSSS\LOGO\Logo bobcatsss2020-21.11.2018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076" y="1760538"/>
            <a:ext cx="3241724" cy="477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2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Discussion </a:t>
            </a:r>
            <a:r>
              <a:rPr lang="en-US" sz="2800" b="1" dirty="0"/>
              <a:t>about Themes and sub-themes, Conference Goal of </a:t>
            </a:r>
            <a:r>
              <a:rPr lang="en-US" sz="2800" b="1" dirty="0" smtClean="0"/>
              <a:t>BOBCATSSS2020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THEME: </a:t>
            </a:r>
            <a:endParaRPr lang="en-US" dirty="0"/>
          </a:p>
          <a:p>
            <a:pPr marL="0" indent="0" algn="ctr">
              <a:buNone/>
            </a:pPr>
            <a:r>
              <a:rPr lang="en-US" sz="4400" b="1" dirty="0"/>
              <a:t>The Importance of Information, Digital and Media Literacy for Information Managers in the Era of Fake </a:t>
            </a:r>
            <a:r>
              <a:rPr lang="en-US" sz="4400" b="1" dirty="0" smtClean="0"/>
              <a:t>News</a:t>
            </a:r>
          </a:p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r>
              <a:rPr lang="en-US" sz="4400" b="1" dirty="0" smtClean="0"/>
              <a:t>Sub-themes</a:t>
            </a:r>
            <a:endParaRPr lang="en-US" sz="4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725"/>
            <a:ext cx="11811000" cy="1325563"/>
          </a:xfrm>
        </p:spPr>
        <p:txBody>
          <a:bodyPr/>
          <a:lstStyle/>
          <a:p>
            <a:pPr algn="ctr"/>
            <a:r>
              <a:rPr lang="en-US" b="1" dirty="0" smtClean="0"/>
              <a:t>Selection Students Team Participants from ULSI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1447800"/>
            <a:ext cx="10687050" cy="520065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1" dirty="0"/>
              <a:t>COORDINATION </a:t>
            </a:r>
            <a:r>
              <a:rPr lang="en-US" sz="3600" b="1" i="1" dirty="0" smtClean="0"/>
              <a:t>TEAM</a:t>
            </a:r>
          </a:p>
          <a:p>
            <a:pPr marL="0" indent="0" algn="ctr">
              <a:buNone/>
            </a:pPr>
            <a:r>
              <a:rPr lang="en-US" sz="3600" b="1" i="1" dirty="0"/>
              <a:t>MARKETING </a:t>
            </a:r>
            <a:r>
              <a:rPr lang="en-US" sz="3600" b="1" i="1" dirty="0" smtClean="0"/>
              <a:t>TEAM</a:t>
            </a:r>
          </a:p>
          <a:p>
            <a:pPr marL="0" indent="0" algn="ctr">
              <a:buNone/>
            </a:pPr>
            <a:r>
              <a:rPr lang="en-US" sz="3600" b="1" i="1" dirty="0"/>
              <a:t>VISUAL TEAM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i="1" dirty="0"/>
              <a:t>TECHNICAL </a:t>
            </a:r>
            <a:r>
              <a:rPr lang="en-US" sz="3600" b="1" i="1" dirty="0" smtClean="0"/>
              <a:t>TEAM</a:t>
            </a:r>
          </a:p>
          <a:p>
            <a:pPr marL="0" indent="0" algn="ctr">
              <a:buNone/>
            </a:pPr>
            <a:r>
              <a:rPr lang="en-US" sz="3600" b="1" i="1" dirty="0"/>
              <a:t>SOCIAL PROGRAM </a:t>
            </a:r>
            <a:r>
              <a:rPr lang="en-US" sz="3600" b="1" i="1" dirty="0" smtClean="0"/>
              <a:t>TEAM</a:t>
            </a:r>
          </a:p>
          <a:p>
            <a:pPr marL="0" indent="0" algn="ctr">
              <a:buNone/>
            </a:pPr>
            <a:r>
              <a:rPr lang="en-US" sz="3600" b="1" i="1" dirty="0" smtClean="0"/>
              <a:t>CONTENT </a:t>
            </a:r>
            <a:r>
              <a:rPr lang="en-US" sz="3600" b="1" i="1" dirty="0"/>
              <a:t>TEAM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i="1" dirty="0"/>
              <a:t>FINANCIAL TEAM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i="1" dirty="0"/>
              <a:t>LOGISTICS </a:t>
            </a:r>
            <a:r>
              <a:rPr lang="en-US" sz="3600" b="1" i="1" dirty="0" smtClean="0"/>
              <a:t>TEAM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90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12725"/>
            <a:ext cx="7505700" cy="1325563"/>
          </a:xfrm>
        </p:spPr>
        <p:txBody>
          <a:bodyPr/>
          <a:lstStyle/>
          <a:p>
            <a:r>
              <a:rPr lang="en-US" b="1" dirty="0" smtClean="0"/>
              <a:t>BOBCATSSS 2019 </a:t>
            </a:r>
            <a:r>
              <a:rPr lang="en-US" b="1" dirty="0" err="1" smtClean="0"/>
              <a:t>Osjiek</a:t>
            </a:r>
            <a:r>
              <a:rPr lang="en-US" b="1" dirty="0" smtClean="0"/>
              <a:t>, Croatia</a:t>
            </a:r>
            <a:endParaRPr lang="en-US" b="1" dirty="0"/>
          </a:p>
        </p:txBody>
      </p:sp>
      <p:pic>
        <p:nvPicPr>
          <p:cNvPr id="4" name="Content Placeholder 3" descr="D:\TANIA TODOROVA KONFERENCII 2020\BOBCATSSS PHOTO DOCUMENTATION\2019 Bobcatsss announcement\24 01 2019 Bobcatsss ceremony 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6" y="152401"/>
            <a:ext cx="3433614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886450" y="1390651"/>
            <a:ext cx="6038850" cy="5467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/>
              <a:t>На 24 януари 2019 г. на официална церемония при закриването на </a:t>
            </a:r>
            <a:r>
              <a:rPr lang="en-US" sz="2800" dirty="0"/>
              <a:t>BOBCATSSS</a:t>
            </a:r>
            <a:r>
              <a:rPr lang="bg-BG" sz="2800" dirty="0"/>
              <a:t>2019 в гр. Осиек, Хърватска бе предадена щафетата и знамето на </a:t>
            </a:r>
            <a:r>
              <a:rPr lang="en-US" sz="2800" dirty="0"/>
              <a:t>BOBCATSSS</a:t>
            </a:r>
            <a:r>
              <a:rPr lang="bg-BG" sz="2800" dirty="0"/>
              <a:t> на Франция и България. През януари 2020 г. в гр. Париж, 28-то издание на </a:t>
            </a:r>
            <a:r>
              <a:rPr lang="fr-FR" sz="2800" dirty="0"/>
              <a:t>BOBCATSSS</a:t>
            </a:r>
            <a:r>
              <a:rPr lang="bg-BG" sz="2800" dirty="0"/>
              <a:t> ще се организира при домакинството на </a:t>
            </a:r>
            <a:r>
              <a:rPr lang="fr-FR" sz="2800" dirty="0" err="1"/>
              <a:t>Universit</a:t>
            </a:r>
            <a:r>
              <a:rPr lang="bg-BG" sz="2800" dirty="0"/>
              <a:t>é </a:t>
            </a:r>
            <a:r>
              <a:rPr lang="fr-FR" sz="2800" dirty="0"/>
              <a:t>Paris</a:t>
            </a:r>
            <a:r>
              <a:rPr lang="bg-BG" sz="2800" dirty="0"/>
              <a:t>-</a:t>
            </a:r>
            <a:r>
              <a:rPr lang="fr-FR" sz="2800" dirty="0"/>
              <a:t>Est Marne</a:t>
            </a:r>
            <a:r>
              <a:rPr lang="bg-BG" sz="2800" dirty="0"/>
              <a:t>-</a:t>
            </a:r>
            <a:r>
              <a:rPr lang="fr-FR" sz="2800" dirty="0"/>
              <a:t>la</a:t>
            </a:r>
            <a:r>
              <a:rPr lang="bg-BG" sz="2800" dirty="0"/>
              <a:t>-</a:t>
            </a:r>
            <a:r>
              <a:rPr lang="fr-FR" sz="2800" dirty="0"/>
              <a:t>Vall</a:t>
            </a:r>
            <a:r>
              <a:rPr lang="bg-BG" sz="2800" dirty="0"/>
              <a:t>é</a:t>
            </a:r>
            <a:r>
              <a:rPr lang="fr-FR" sz="2800" dirty="0"/>
              <a:t>e</a:t>
            </a:r>
            <a:r>
              <a:rPr lang="bg-BG" sz="2800" dirty="0"/>
              <a:t> с партньор Университетът по библиотекознание и информационни технологии, София.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66700" y="5251608"/>
            <a:ext cx="56197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/>
              <a:t>На снимката: </a:t>
            </a:r>
            <a:r>
              <a:rPr lang="bg-BG" i="1" dirty="0"/>
              <a:t>докторант </a:t>
            </a:r>
            <a:r>
              <a:rPr lang="bg-BG" i="1" dirty="0" smtClean="0"/>
              <a:t>Светослава </a:t>
            </a:r>
            <a:r>
              <a:rPr lang="bg-BG" i="1" dirty="0"/>
              <a:t>Димитрова (УниБИТ) и доц. Джумана Бустани (</a:t>
            </a:r>
            <a:r>
              <a:rPr lang="fr-FR" i="1" dirty="0" err="1"/>
              <a:t>Universit</a:t>
            </a:r>
            <a:r>
              <a:rPr lang="bg-BG" i="1" dirty="0"/>
              <a:t>é </a:t>
            </a:r>
            <a:r>
              <a:rPr lang="fr-FR" i="1" dirty="0"/>
              <a:t>Paris</a:t>
            </a:r>
            <a:r>
              <a:rPr lang="bg-BG" i="1" dirty="0"/>
              <a:t>-</a:t>
            </a:r>
            <a:r>
              <a:rPr lang="fr-FR" i="1" dirty="0"/>
              <a:t>Est Marne</a:t>
            </a:r>
            <a:r>
              <a:rPr lang="bg-BG" i="1" dirty="0"/>
              <a:t>-</a:t>
            </a:r>
            <a:r>
              <a:rPr lang="fr-FR" i="1" dirty="0"/>
              <a:t>la</a:t>
            </a:r>
            <a:r>
              <a:rPr lang="bg-BG" i="1" dirty="0"/>
              <a:t>-</a:t>
            </a:r>
            <a:r>
              <a:rPr lang="fr-FR" i="1" dirty="0"/>
              <a:t>Vall</a:t>
            </a:r>
            <a:r>
              <a:rPr lang="bg-BG" i="1" dirty="0"/>
              <a:t>é</a:t>
            </a:r>
            <a:r>
              <a:rPr lang="fr-FR" i="1" dirty="0"/>
              <a:t>e</a:t>
            </a:r>
            <a:r>
              <a:rPr lang="bg-BG" i="1" dirty="0"/>
              <a:t>) поемат знамето и щафетата за организация на </a:t>
            </a:r>
            <a:r>
              <a:rPr lang="fr-FR" i="1" dirty="0"/>
              <a:t>BOBCATSSS</a:t>
            </a:r>
            <a:r>
              <a:rPr lang="bg-BG" i="1" dirty="0"/>
              <a:t>2020</a:t>
            </a:r>
            <a:endParaRPr lang="en-US" dirty="0"/>
          </a:p>
          <a:p>
            <a:r>
              <a:rPr lang="bg-BG" i="1" dirty="0"/>
              <a:t>Фотограф: Камелия Планска-Симеонова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2450"/>
            <a:ext cx="10725150" cy="6134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BOBCATSSS </a:t>
            </a:r>
            <a:r>
              <a:rPr lang="bg-BG" dirty="0"/>
              <a:t>е ежегоден симпозиум с над 27-годишна традиция, организиран от студенти по БИН от европейски университети, и е посветен на актуални теми от това научноизследователско и професионално направление. Форумът се провежда под егидата на Европейската асоциация за библиотечно-информационно образование и изследвания (</a:t>
            </a:r>
            <a:r>
              <a:rPr lang="fr-FR" dirty="0"/>
              <a:t>EUCLID</a:t>
            </a:r>
            <a:r>
              <a:rPr lang="bg-BG" dirty="0"/>
              <a:t>) </a:t>
            </a:r>
            <a:r>
              <a:rPr lang="ru-RU" dirty="0"/>
              <a:t>и е основен инструмент за насърчаване на сътрудничеството между библиотечно-информационното академично образование и научни изследвания в рамките на Европа, както и за отстояване и популяризиране на въпроси от общоевропейски интерес.</a:t>
            </a:r>
            <a:r>
              <a:rPr lang="ru-RU" i="1" dirty="0"/>
              <a:t> </a:t>
            </a:r>
            <a:r>
              <a:rPr lang="bg-BG" dirty="0"/>
              <a:t>Проф. дн Таня Тодорова, ръководител катедра „Библиотечен мениджмънт и архивистика“ и член на Управителния съвет и отговорник за връзките с обществеността на </a:t>
            </a:r>
            <a:r>
              <a:rPr lang="fr-FR" dirty="0"/>
              <a:t>EUCLID</a:t>
            </a:r>
            <a:r>
              <a:rPr lang="bg-BG" dirty="0"/>
              <a:t>, е координатор на екипа от УниБИТ за </a:t>
            </a:r>
            <a:r>
              <a:rPr lang="en-US" dirty="0"/>
              <a:t>BOBCATSSS</a:t>
            </a:r>
            <a:r>
              <a:rPr lang="bg-BG" dirty="0"/>
              <a:t>2020. За допълнителна информация: </a:t>
            </a:r>
            <a:r>
              <a:rPr lang="en-US" u="sng" dirty="0">
                <a:hlinkClick r:id="rId2"/>
              </a:rPr>
              <a:t>t.todorova@unibit.bg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8150" y="879475"/>
            <a:ext cx="3829050" cy="1325563"/>
          </a:xfrm>
        </p:spPr>
        <p:txBody>
          <a:bodyPr>
            <a:noAutofit/>
          </a:bodyPr>
          <a:lstStyle/>
          <a:p>
            <a:r>
              <a:rPr lang="bg-BG" sz="3200" b="1" dirty="0" smtClean="0"/>
              <a:t>Церемония по предаване на домакинството и организацията на </a:t>
            </a:r>
            <a:r>
              <a:rPr lang="en-US" sz="3200" b="1" dirty="0" smtClean="0"/>
              <a:t>BOBCATSSS</a:t>
            </a:r>
            <a:endParaRPr lang="en-US" sz="3200" b="1" dirty="0"/>
          </a:p>
        </p:txBody>
      </p:sp>
      <p:pic>
        <p:nvPicPr>
          <p:cNvPr id="7170" name="Picture 2" descr="D:\TANIA TODOROVA KONFERENCII 2020\BOBCATSSS PHOTO DOCUMENTATION\2019 Bobcatsss announcement\24 01 2019 Bobcatsss 2020 ceremony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827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TANIA TODOROVA KONFERENCII 2020\BOBCATSSS PHOTO DOCUMENTATION\2019 Bobcatsss announcement\24 01 2019 ceremony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977752"/>
            <a:ext cx="6457950" cy="36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2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420687"/>
            <a:ext cx="10706100" cy="1325563"/>
          </a:xfrm>
        </p:spPr>
        <p:txBody>
          <a:bodyPr>
            <a:normAutofit/>
          </a:bodyPr>
          <a:lstStyle/>
          <a:p>
            <a:r>
              <a:rPr lang="bg-BG" sz="3200" b="1" dirty="0" smtClean="0">
                <a:latin typeface="+mn-lt"/>
              </a:rPr>
              <a:t>Инфографика на щафетата, която поемаме</a:t>
            </a:r>
            <a:endParaRPr lang="en-US" sz="3200" b="1" dirty="0">
              <a:latin typeface="+mn-lt"/>
            </a:endParaRPr>
          </a:p>
        </p:txBody>
      </p:sp>
      <p:pic>
        <p:nvPicPr>
          <p:cNvPr id="6146" name="Picture 2" descr="D:\1EUCLID april 2018\EUCLID Newsletter\Issue 37 Newsletter\Bobcatsss 2019 Croatia\_DSC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4" y="1788318"/>
            <a:ext cx="7215556" cy="48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1EUCLID april 2018\EUCLID Newsletter\Issue 37 Newsletter\Bobcatsss 2019 Croatia\Bobcatsss_infografik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152401"/>
            <a:ext cx="332108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365125"/>
            <a:ext cx="117348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BOBCATSSS Map</a:t>
            </a:r>
            <a:br>
              <a:rPr lang="en-US" sz="5400" b="1" dirty="0" smtClean="0"/>
            </a:br>
            <a:r>
              <a:rPr lang="en-US" sz="5400" b="1" dirty="0" smtClean="0"/>
              <a:t>22 countries - from Europe; and from USA, Japan, China, Taiwan etc.</a:t>
            </a:r>
            <a:endParaRPr lang="en-US" sz="5400" b="1" dirty="0"/>
          </a:p>
        </p:txBody>
      </p:sp>
      <p:pic>
        <p:nvPicPr>
          <p:cNvPr id="9218" name="Picture 2" descr="D:\1EUCLID april 2018\EUCLID Newsletter\Issue 37 Newsletter\Bobcatsss 2019 Croatia\BOBCATSSS_map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9" y="2045166"/>
            <a:ext cx="8006489" cy="458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23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41413"/>
            <a:ext cx="10706100" cy="23876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BOBCATSSS </a:t>
            </a:r>
            <a:r>
              <a:rPr lang="en-US" sz="4400" b="1" dirty="0" smtClean="0"/>
              <a:t>2020 , Paris, France </a:t>
            </a:r>
            <a:r>
              <a:rPr lang="ru-RU" sz="4400" b="1" dirty="0" smtClean="0"/>
              <a:t>–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международният симпозиум на студентите по библиотечно-информационни науки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International Symposium of </a:t>
            </a:r>
            <a:br>
              <a:rPr lang="en-US" sz="4000" b="1" dirty="0" smtClean="0"/>
            </a:br>
            <a:r>
              <a:rPr lang="en-US" sz="4000" b="1" dirty="0" err="1"/>
              <a:t>of</a:t>
            </a:r>
            <a:r>
              <a:rPr lang="en-US" sz="4000" b="1" dirty="0"/>
              <a:t> students in library and information sciences</a:t>
            </a:r>
            <a:r>
              <a:rPr lang="en-US" sz="4000" b="1" dirty="0" smtClean="0"/>
              <a:t> </a:t>
            </a:r>
            <a:endParaRPr lang="bg-BG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3588224"/>
            <a:ext cx="11563350" cy="1136176"/>
          </a:xfrm>
        </p:spPr>
        <p:txBody>
          <a:bodyPr>
            <a:noAutofit/>
          </a:bodyPr>
          <a:lstStyle/>
          <a:p>
            <a:endParaRPr lang="en-US" sz="2800" b="1" dirty="0" smtClean="0"/>
          </a:p>
          <a:p>
            <a:r>
              <a:rPr lang="en-US" sz="2800" dirty="0" smtClean="0"/>
              <a:t>Prof. DSc Tania Todorova – Head of Project from ULSIT</a:t>
            </a:r>
          </a:p>
          <a:p>
            <a:r>
              <a:rPr lang="en-US" sz="2800" dirty="0" smtClean="0"/>
              <a:t>Assoc. Prof. Michael </a:t>
            </a:r>
            <a:r>
              <a:rPr lang="en-US" sz="2800" dirty="0" err="1" smtClean="0"/>
              <a:t>Boock</a:t>
            </a:r>
            <a:r>
              <a:rPr lang="en-US" sz="2800" dirty="0" smtClean="0"/>
              <a:t> and Assoc. Prof. </a:t>
            </a:r>
            <a:r>
              <a:rPr lang="en-US" sz="2800" dirty="0" err="1" smtClean="0"/>
              <a:t>Tereza</a:t>
            </a:r>
            <a:r>
              <a:rPr lang="en-US" sz="2800" dirty="0" smtClean="0"/>
              <a:t> </a:t>
            </a:r>
            <a:r>
              <a:rPr lang="en-US" sz="2800" dirty="0" err="1" smtClean="0"/>
              <a:t>Trencheva</a:t>
            </a:r>
            <a:r>
              <a:rPr lang="en-US" sz="2800" dirty="0" smtClean="0"/>
              <a:t> –</a:t>
            </a:r>
          </a:p>
          <a:p>
            <a:r>
              <a:rPr lang="en-US" sz="2800" dirty="0" smtClean="0"/>
              <a:t> Scientific Advisors,</a:t>
            </a:r>
          </a:p>
          <a:p>
            <a:r>
              <a:rPr lang="en-US" sz="2800" dirty="0" smtClean="0"/>
              <a:t>Coordinators:  Assist. Prof. Dr. </a:t>
            </a:r>
            <a:r>
              <a:rPr lang="en-US" sz="2800" dirty="0" err="1" smtClean="0"/>
              <a:t>Kameliya</a:t>
            </a:r>
            <a:r>
              <a:rPr lang="en-US" sz="2800" dirty="0" smtClean="0"/>
              <a:t> </a:t>
            </a:r>
            <a:r>
              <a:rPr lang="en-US" sz="2800" dirty="0" err="1" smtClean="0"/>
              <a:t>Planska-Simeonova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PhD Student </a:t>
            </a:r>
            <a:r>
              <a:rPr lang="en-US" sz="2800" dirty="0" err="1" smtClean="0"/>
              <a:t>Svetoslava</a:t>
            </a:r>
            <a:r>
              <a:rPr lang="en-US" sz="2800" dirty="0" smtClean="0"/>
              <a:t> </a:t>
            </a:r>
            <a:r>
              <a:rPr lang="en-US" sz="2800" dirty="0" err="1" smtClean="0"/>
              <a:t>Dimitrova</a:t>
            </a:r>
            <a:r>
              <a:rPr lang="en-US" sz="2800" dirty="0" smtClean="0"/>
              <a:t> </a:t>
            </a:r>
            <a:r>
              <a:rPr lang="bg-BG" sz="2800" dirty="0" smtClean="0"/>
              <a:t/>
            </a:r>
            <a:br>
              <a:rPr lang="bg-BG" sz="2800" dirty="0" smtClean="0"/>
            </a:br>
            <a:endParaRPr lang="bg-BG" sz="2800" dirty="0"/>
          </a:p>
        </p:txBody>
      </p:sp>
      <p:pic>
        <p:nvPicPr>
          <p:cNvPr id="3074" name="Picture 2" descr="Ð ÐµÐ·ÑÐ»ÑÐ°Ñ Ñ Ð¸Ð·Ð¾Ð±ÑÐ°Ð¶ÐµÐ½Ð¸Ðµ Ð·Ð° unibi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07976"/>
            <a:ext cx="1166812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 ÐµÐ·ÑÐ»ÑÐ°Ñ Ñ Ð¸Ð·Ð¾Ð±ÑÐ°Ð¶ÐµÐ½Ð¸Ðµ Ð·Ð° UniversitÃ© Paris-Est Marne-la-VallÃ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449" y="428963"/>
            <a:ext cx="1336675" cy="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8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Partner and Host of the BOBCATSSS 2020 </a:t>
            </a:r>
            <a:endParaRPr lang="en-US" b="1" dirty="0"/>
          </a:p>
        </p:txBody>
      </p:sp>
      <p:sp>
        <p:nvSpPr>
          <p:cNvPr id="4" name="AutoShape 2" descr="Ð ÐµÐ·ÑÐ»ÑÐ°Ñ Ñ Ð¸Ð·Ð¾Ð±ÑÐ°Ð¶ÐµÐ½Ð¸Ðµ Ð·Ð° Joumana Boust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1497389"/>
            <a:ext cx="4057650" cy="492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612844"/>
              </p:ext>
            </p:extLst>
          </p:nvPr>
        </p:nvGraphicFramePr>
        <p:xfrm>
          <a:off x="1279524" y="1752600"/>
          <a:ext cx="4168776" cy="3134062"/>
        </p:xfrm>
        <a:graphic>
          <a:graphicData uri="http://schemas.openxmlformats.org/drawingml/2006/table">
            <a:tbl>
              <a:tblPr/>
              <a:tblGrid>
                <a:gridCol w="4168776"/>
              </a:tblGrid>
              <a:tr h="3134062">
                <a:tc>
                  <a:txBody>
                    <a:bodyPr/>
                    <a:lstStyle/>
                    <a:p>
                      <a:pPr fontAlgn="base"/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Joumana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Boustany</a:t>
                      </a:r>
                      <a:endParaRPr lang="en-US" sz="3200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en-US" sz="3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Associate professor, Dr.</a:t>
                      </a:r>
                    </a:p>
                    <a:p>
                      <a:pPr algn="l" fontAlgn="base">
                        <a:buFont typeface="+mj-lt"/>
                        <a:buNone/>
                      </a:pPr>
                      <a:r>
                        <a:rPr lang="fr-FR" sz="3200" b="0" u="none" strike="noStrike" dirty="0">
                          <a:solidFill>
                            <a:srgbClr val="006FA6"/>
                          </a:solidFill>
                          <a:effectLst/>
                          <a:latin typeface="+mn-lt"/>
                          <a:hlinkClick r:id="rId3"/>
                        </a:rPr>
                        <a:t/>
                      </a:r>
                      <a:br>
                        <a:rPr lang="fr-FR" sz="3200" b="0" u="none" strike="noStrike" dirty="0">
                          <a:solidFill>
                            <a:srgbClr val="006FA6"/>
                          </a:solidFill>
                          <a:effectLst/>
                          <a:latin typeface="+mn-lt"/>
                          <a:hlinkClick r:id="rId3"/>
                        </a:rPr>
                      </a:br>
                      <a:r>
                        <a:rPr lang="fr-FR" sz="3200" b="0" u="none" strike="noStrike" dirty="0">
                          <a:solidFill>
                            <a:srgbClr val="006FA6"/>
                          </a:solidFill>
                          <a:effectLst/>
                          <a:latin typeface="+mn-lt"/>
                          <a:hlinkClick r:id="rId3"/>
                        </a:rPr>
                        <a:t>Université Paris-Est </a:t>
                      </a:r>
                      <a:r>
                        <a:rPr lang="fr-FR" sz="3200" b="0" u="none" strike="noStrike" dirty="0" smtClean="0">
                          <a:solidFill>
                            <a:srgbClr val="006FA6"/>
                          </a:solidFill>
                          <a:effectLst/>
                          <a:latin typeface="+mn-lt"/>
                          <a:hlinkClick r:id="rId3"/>
                        </a:rPr>
                        <a:t>Marne-la-Vallée</a:t>
                      </a:r>
                      <a:endParaRPr lang="fr-FR" sz="3200" b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T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 descr="Ð ÐµÐ·ÑÐ»ÑÐ°Ñ Ñ Ð¸Ð·Ð¾Ð±ÑÐ°Ð¶ÐµÐ½Ð¸Ðµ Ð·Ð° UniversitÃ© Paris-Est Marne-la-VallÃ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5141517"/>
            <a:ext cx="4914900" cy="12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950" y="381000"/>
            <a:ext cx="7410450" cy="14910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Head of Project in ULSIT : </a:t>
            </a:r>
            <a:r>
              <a:rPr lang="en-US" dirty="0"/>
              <a:t>Prof. DSc Tania </a:t>
            </a:r>
            <a:r>
              <a:rPr lang="en-US" dirty="0" smtClean="0"/>
              <a:t>Todorova;</a:t>
            </a:r>
          </a:p>
          <a:p>
            <a:pPr marL="0" indent="0">
              <a:buNone/>
            </a:pPr>
            <a:r>
              <a:rPr lang="en-US" dirty="0" smtClean="0"/>
              <a:t>ULSIT Coordinators: Assist</a:t>
            </a:r>
            <a:r>
              <a:rPr lang="en-US" dirty="0"/>
              <a:t>. Prof. Dr. </a:t>
            </a:r>
            <a:r>
              <a:rPr lang="en-US" dirty="0" err="1"/>
              <a:t>Kameliya</a:t>
            </a:r>
            <a:r>
              <a:rPr lang="en-US" dirty="0"/>
              <a:t> </a:t>
            </a:r>
            <a:r>
              <a:rPr lang="en-US" dirty="0" err="1" smtClean="0"/>
              <a:t>Planska-Simeonova</a:t>
            </a:r>
            <a:r>
              <a:rPr lang="en-US" dirty="0" smtClean="0"/>
              <a:t>, PhD </a:t>
            </a:r>
            <a:r>
              <a:rPr lang="en-US" dirty="0"/>
              <a:t>Student </a:t>
            </a:r>
            <a:r>
              <a:rPr lang="en-US" dirty="0" err="1"/>
              <a:t>Svetoslava</a:t>
            </a:r>
            <a:r>
              <a:rPr lang="en-US" dirty="0"/>
              <a:t> </a:t>
            </a:r>
            <a:r>
              <a:rPr lang="en-US" dirty="0" err="1"/>
              <a:t>Dimitrova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098" name="Picture 2" descr="D:\TANIA TODOROVA KONFERENCII 2020\15 05 2018 Интервю BOBCATSSS2020\DSC_9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1000"/>
            <a:ext cx="4038600" cy="627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TANIA TODOROVA KONFERENCII 2020\15 05 2018 Интервю BOBCATSSS2020\IMG_20180516_114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828800"/>
            <a:ext cx="73342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4625"/>
            <a:ext cx="1179195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 smtClean="0">
                <a:latin typeface="+mn-lt"/>
              </a:rPr>
              <a:t>Scientific Advisor: </a:t>
            </a:r>
            <a:r>
              <a:rPr lang="en-US" sz="3100" dirty="0">
                <a:latin typeface="+mn-lt"/>
              </a:rPr>
              <a:t>Assoc. Prof. Michael </a:t>
            </a:r>
            <a:r>
              <a:rPr lang="en-US" sz="3100" dirty="0" err="1">
                <a:latin typeface="+mn-lt"/>
              </a:rPr>
              <a:t>Boock</a:t>
            </a:r>
            <a:r>
              <a:rPr lang="en-US" sz="3100" dirty="0">
                <a:latin typeface="+mn-lt"/>
              </a:rPr>
              <a:t/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Digital Projects Librarian and Associate </a:t>
            </a:r>
            <a:r>
              <a:rPr lang="en-US" sz="3100" dirty="0" smtClean="0">
                <a:latin typeface="+mn-lt"/>
              </a:rPr>
              <a:t>Professor,</a:t>
            </a:r>
            <a:br>
              <a:rPr lang="en-US" sz="3100" dirty="0" smtClean="0">
                <a:latin typeface="+mn-lt"/>
              </a:rPr>
            </a:br>
            <a:r>
              <a:rPr lang="en-US" sz="3100" dirty="0" smtClean="0">
                <a:latin typeface="+mn-lt"/>
              </a:rPr>
              <a:t>Oregon State University, USA </a:t>
            </a:r>
            <a:r>
              <a:rPr lang="en-US" sz="3100" dirty="0">
                <a:latin typeface="+mn-lt"/>
              </a:rPr>
              <a:t/>
            </a:r>
            <a:br>
              <a:rPr lang="en-US" sz="3100" dirty="0">
                <a:latin typeface="+mn-lt"/>
              </a:rPr>
            </a:br>
            <a:r>
              <a:rPr lang="en-US" sz="3100" u="sng" dirty="0">
                <a:latin typeface="+mn-lt"/>
                <a:hlinkClick r:id="rId2"/>
              </a:rPr>
              <a:t>michael.boock@oregonstate.edu</a:t>
            </a:r>
            <a:r>
              <a:rPr lang="en-US" sz="3100" dirty="0">
                <a:latin typeface="+mn-lt"/>
              </a:rPr>
              <a:t> </a:t>
            </a:r>
            <a:br>
              <a:rPr lang="en-US" sz="3100" dirty="0">
                <a:latin typeface="+mn-lt"/>
              </a:rPr>
            </a:br>
            <a:endParaRPr lang="en-US" sz="3100" dirty="0">
              <a:latin typeface="+mn-lt"/>
            </a:endParaRPr>
          </a:p>
        </p:txBody>
      </p:sp>
      <p:pic>
        <p:nvPicPr>
          <p:cNvPr id="6145" name="Picture 1" descr="D:\TANIA TODOROVA KONFER july 2018\Fall 2018 2019 Sabbatical in Bulgaria Michael Boock\3 i 4 BIM DAP 2018 2019 Photos\IMG_20181010_110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76450"/>
            <a:ext cx="75247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"/>
            <a:ext cx="5848350" cy="1252538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/>
              <a:t/>
            </a:r>
            <a:br>
              <a:rPr lang="bg-BG" b="1" dirty="0" smtClean="0"/>
            </a:br>
            <a:r>
              <a:rPr lang="en-US" b="1" dirty="0" smtClean="0"/>
              <a:t>ULSIT Students Team</a:t>
            </a:r>
            <a:r>
              <a:rPr lang="bg-BG" b="1" dirty="0" smtClean="0"/>
              <a:t> 2020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Selection</a:t>
            </a:r>
            <a:r>
              <a:rPr lang="bg-BG" b="1" dirty="0" smtClean="0"/>
              <a:t>,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smtClean="0"/>
              <a:t>15</a:t>
            </a:r>
            <a:r>
              <a:rPr lang="en-US" b="1" baseline="30000" dirty="0" err="1" smtClean="0"/>
              <a:t>th</a:t>
            </a:r>
            <a:r>
              <a:rPr lang="en-US" b="1" dirty="0" smtClean="0"/>
              <a:t> May 2018 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  <p:pic>
        <p:nvPicPr>
          <p:cNvPr id="4098" name="Picture 2" descr="D:\TANIA TODOROVA KONFERENCII 2020\15 05 2018 Интервю BOBCATSSS2020\DSC_9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0" y="1885950"/>
            <a:ext cx="6813069" cy="480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TANIA TODOROVA KONFERENCII 2020\15 05 2018 Интервю BOBCATSSS2020\DSC_93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9225"/>
            <a:ext cx="58864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6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31" y="307975"/>
            <a:ext cx="5709459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Scientific Advisor: Assoc. Prof. Dr. </a:t>
            </a:r>
            <a:r>
              <a:rPr lang="en-US" sz="3200" dirty="0" err="1" smtClean="0">
                <a:latin typeface="+mn-lt"/>
              </a:rPr>
              <a:t>Tereza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Trencheva</a:t>
            </a:r>
            <a:endParaRPr lang="en-US" sz="3200" dirty="0">
              <a:latin typeface="+mn-lt"/>
            </a:endParaRPr>
          </a:p>
        </p:txBody>
      </p:sp>
      <p:pic>
        <p:nvPicPr>
          <p:cNvPr id="3074" name="Picture 2" descr="D:\TANIA TODOROVA KONFERENCII 2020\15 05 2018 Интервю BOBCATSSS2020\DSC_9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305050"/>
            <a:ext cx="61912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ANIA TODOROVA KONFERENCII 2020\15 05 2018 Интервю BOBCATSSS2020\DSC_9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90" y="266700"/>
            <a:ext cx="6106929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211"/>
            <a:ext cx="10515600" cy="1325563"/>
          </a:xfrm>
        </p:spPr>
        <p:txBody>
          <a:bodyPr/>
          <a:lstStyle/>
          <a:p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2" y="266700"/>
            <a:ext cx="11275197" cy="6234114"/>
          </a:xfrm>
          <a:prstGeom prst="rect">
            <a:avLst/>
          </a:prstGeom>
        </p:spPr>
      </p:pic>
      <p:pic>
        <p:nvPicPr>
          <p:cNvPr id="8" name="Picture 2" descr="Ð¡Ð½Ð¸Ð¼ÐºÐ° Ð½Ð° Ð¦Ð²ÐµÑÐµÐ»Ð¸Ð½Ð° ÐÐµÑÐµÐ²Ð°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010">
            <a:off x="573401" y="5323593"/>
            <a:ext cx="1564400" cy="11733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066842"/>
              </p:ext>
            </p:extLst>
          </p:nvPr>
        </p:nvGraphicFramePr>
        <p:xfrm>
          <a:off x="10411507" y="4448177"/>
          <a:ext cx="1511991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r:id="rId5" imgW="11377440" imgH="16050600" progId="">
                  <p:embed/>
                </p:oleObj>
              </mc:Choice>
              <mc:Fallback>
                <p:oleObj r:id="rId5" imgW="11377440" imgH="16050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11507" y="4448177"/>
                        <a:ext cx="1511991" cy="213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63955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ULSIT Student Team </a:t>
            </a:r>
            <a:r>
              <a:rPr lang="bg-BG" b="1" dirty="0" smtClean="0"/>
              <a:t/>
            </a:r>
            <a:br>
              <a:rPr lang="bg-BG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25475"/>
            <a:ext cx="11906250" cy="4137026"/>
          </a:xfrm>
        </p:spPr>
        <p:txBody>
          <a:bodyPr>
            <a:noAutofit/>
          </a:bodyPr>
          <a:lstStyle/>
          <a:p>
            <a:r>
              <a:rPr lang="en-US" dirty="0" err="1" smtClean="0"/>
              <a:t>Svetoslava</a:t>
            </a:r>
            <a:r>
              <a:rPr lang="en-US" dirty="0" smtClean="0"/>
              <a:t> </a:t>
            </a:r>
            <a:r>
              <a:rPr lang="en-US" dirty="0" err="1" smtClean="0"/>
              <a:t>Dimitrova</a:t>
            </a:r>
            <a:r>
              <a:rPr lang="en-US" dirty="0" smtClean="0"/>
              <a:t>, </a:t>
            </a:r>
            <a:r>
              <a:rPr lang="en-US" dirty="0"/>
              <a:t>PhD Student </a:t>
            </a:r>
            <a:r>
              <a:rPr lang="en-US" dirty="0" smtClean="0"/>
              <a:t>, Library Management and Archival Studies Department</a:t>
            </a:r>
            <a:endParaRPr lang="en-US" dirty="0"/>
          </a:p>
          <a:p>
            <a:r>
              <a:rPr lang="en-US" dirty="0" err="1" smtClean="0"/>
              <a:t>Gergana</a:t>
            </a:r>
            <a:r>
              <a:rPr lang="en-US" dirty="0" smtClean="0"/>
              <a:t> </a:t>
            </a:r>
            <a:r>
              <a:rPr lang="en-US" dirty="0" err="1"/>
              <a:t>Valentinova</a:t>
            </a:r>
            <a:r>
              <a:rPr lang="en-US" dirty="0"/>
              <a:t> </a:t>
            </a:r>
            <a:r>
              <a:rPr lang="en-US" dirty="0" err="1" smtClean="0"/>
              <a:t>Yancheva</a:t>
            </a:r>
            <a:r>
              <a:rPr lang="en-US" dirty="0" smtClean="0"/>
              <a:t>, PhD Student, Library Science Department</a:t>
            </a:r>
          </a:p>
          <a:p>
            <a:r>
              <a:rPr lang="en-US" dirty="0" err="1" smtClean="0"/>
              <a:t>Denitsa</a:t>
            </a:r>
            <a:r>
              <a:rPr lang="en-US" dirty="0" smtClean="0"/>
              <a:t> </a:t>
            </a:r>
            <a:r>
              <a:rPr lang="en-US" dirty="0" err="1" smtClean="0"/>
              <a:t>Krumova</a:t>
            </a:r>
            <a:r>
              <a:rPr lang="en-US" dirty="0"/>
              <a:t> </a:t>
            </a:r>
            <a:r>
              <a:rPr lang="en-US" dirty="0" smtClean="0"/>
              <a:t>- Bachelor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smtClean="0"/>
              <a:t>year, </a:t>
            </a:r>
            <a:r>
              <a:rPr lang="en-US" dirty="0"/>
              <a:t>Print </a:t>
            </a:r>
            <a:r>
              <a:rPr lang="en-US" dirty="0" smtClean="0"/>
              <a:t>Communications</a:t>
            </a:r>
          </a:p>
          <a:p>
            <a:r>
              <a:rPr lang="en-US" dirty="0" err="1"/>
              <a:t>Cvetelina</a:t>
            </a:r>
            <a:r>
              <a:rPr lang="en-US" dirty="0"/>
              <a:t> </a:t>
            </a:r>
            <a:r>
              <a:rPr lang="en-US" dirty="0" err="1" smtClean="0"/>
              <a:t>Pesheva</a:t>
            </a:r>
            <a:r>
              <a:rPr lang="en-US" dirty="0"/>
              <a:t> </a:t>
            </a:r>
            <a:r>
              <a:rPr lang="en-US" dirty="0" smtClean="0"/>
              <a:t>- Bachelor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smtClean="0"/>
              <a:t>year, Library and Information Management</a:t>
            </a:r>
          </a:p>
          <a:p>
            <a:r>
              <a:rPr lang="en-US" dirty="0" err="1"/>
              <a:t>Viden</a:t>
            </a:r>
            <a:r>
              <a:rPr lang="en-US" dirty="0"/>
              <a:t> </a:t>
            </a:r>
            <a:r>
              <a:rPr lang="en-US" dirty="0" err="1" smtClean="0"/>
              <a:t>Svilenov</a:t>
            </a:r>
            <a:r>
              <a:rPr lang="en-US" dirty="0" smtClean="0"/>
              <a:t>, Bachelor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smtClean="0"/>
              <a:t>year, </a:t>
            </a:r>
            <a:r>
              <a:rPr lang="en-US" dirty="0"/>
              <a:t>Library and Information </a:t>
            </a:r>
            <a:r>
              <a:rPr lang="en-US" dirty="0" smtClean="0"/>
              <a:t>Management</a:t>
            </a:r>
          </a:p>
          <a:p>
            <a:r>
              <a:rPr lang="en-US" dirty="0" err="1"/>
              <a:t>Aneliya</a:t>
            </a:r>
            <a:r>
              <a:rPr lang="en-US" dirty="0"/>
              <a:t> </a:t>
            </a:r>
            <a:r>
              <a:rPr lang="en-US" dirty="0" err="1" smtClean="0"/>
              <a:t>Buchova</a:t>
            </a:r>
            <a:r>
              <a:rPr lang="en-US" dirty="0" smtClean="0"/>
              <a:t>, Bachelor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smtClean="0"/>
              <a:t>year, </a:t>
            </a:r>
            <a:r>
              <a:rPr lang="en-US" dirty="0"/>
              <a:t>Print </a:t>
            </a:r>
            <a:r>
              <a:rPr lang="en-US" dirty="0" smtClean="0"/>
              <a:t>Communications</a:t>
            </a:r>
          </a:p>
          <a:p>
            <a:r>
              <a:rPr lang="en-US" dirty="0" err="1"/>
              <a:t>Neli</a:t>
            </a:r>
            <a:r>
              <a:rPr lang="en-US" dirty="0"/>
              <a:t> </a:t>
            </a:r>
            <a:r>
              <a:rPr lang="en-US" dirty="0" err="1" smtClean="0"/>
              <a:t>Ninova</a:t>
            </a:r>
            <a:r>
              <a:rPr lang="en-US" dirty="0" smtClean="0"/>
              <a:t>, Bachelor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smtClean="0"/>
              <a:t>year, </a:t>
            </a:r>
            <a:r>
              <a:rPr lang="en-US" dirty="0"/>
              <a:t>Library and Information Management</a:t>
            </a:r>
          </a:p>
          <a:p>
            <a:r>
              <a:rPr lang="en-US" dirty="0"/>
              <a:t>Joanna </a:t>
            </a:r>
            <a:r>
              <a:rPr lang="en-US" dirty="0" err="1" smtClean="0"/>
              <a:t>Zhekova</a:t>
            </a:r>
            <a:r>
              <a:rPr lang="en-US" dirty="0" smtClean="0"/>
              <a:t>, Bachelor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smtClean="0"/>
              <a:t>year, </a:t>
            </a:r>
            <a:r>
              <a:rPr lang="en-US" dirty="0"/>
              <a:t>Library and Information Management</a:t>
            </a:r>
          </a:p>
          <a:p>
            <a:r>
              <a:rPr lang="en-US" dirty="0" err="1" smtClean="0"/>
              <a:t>Kristiyan</a:t>
            </a:r>
            <a:r>
              <a:rPr lang="en-US" dirty="0" smtClean="0"/>
              <a:t> </a:t>
            </a:r>
            <a:r>
              <a:rPr lang="en-US" dirty="0" err="1"/>
              <a:t>Simeonov</a:t>
            </a:r>
            <a:r>
              <a:rPr lang="en-US" dirty="0"/>
              <a:t> ,</a:t>
            </a:r>
            <a:r>
              <a:rPr lang="en-US" dirty="0" smtClean="0"/>
              <a:t> 1</a:t>
            </a:r>
            <a:r>
              <a:rPr lang="en-US" baseline="30000" dirty="0" smtClean="0"/>
              <a:t>st year </a:t>
            </a:r>
            <a:r>
              <a:rPr lang="en-US" dirty="0" smtClean="0"/>
              <a:t>Communication </a:t>
            </a:r>
            <a:r>
              <a:rPr lang="en-US" dirty="0"/>
              <a:t>and Informing</a:t>
            </a:r>
            <a:r>
              <a:rPr lang="en-US" dirty="0" smtClean="0"/>
              <a:t> , </a:t>
            </a:r>
            <a:endParaRPr lang="bg-BG" dirty="0" smtClean="0"/>
          </a:p>
          <a:p>
            <a:r>
              <a:rPr lang="en-US" dirty="0" err="1" smtClean="0"/>
              <a:t>Kalin</a:t>
            </a:r>
            <a:r>
              <a:rPr lang="en-US" dirty="0" smtClean="0"/>
              <a:t> </a:t>
            </a:r>
            <a:r>
              <a:rPr lang="en-US" dirty="0" err="1" smtClean="0"/>
              <a:t>Tanev</a:t>
            </a:r>
            <a:r>
              <a:rPr lang="en-US" dirty="0"/>
              <a:t> </a:t>
            </a:r>
            <a:r>
              <a:rPr lang="en-US" dirty="0" smtClean="0"/>
              <a:t>- 1</a:t>
            </a:r>
            <a:r>
              <a:rPr lang="en-US" baseline="30000" dirty="0" smtClean="0"/>
              <a:t>st</a:t>
            </a:r>
            <a:r>
              <a:rPr lang="en-US" dirty="0" smtClean="0"/>
              <a:t> year Print Communications , </a:t>
            </a:r>
            <a:endParaRPr lang="bg-BG" dirty="0" smtClean="0"/>
          </a:p>
          <a:p>
            <a:r>
              <a:rPr lang="en-US" dirty="0" smtClean="0"/>
              <a:t>Joana </a:t>
            </a:r>
            <a:r>
              <a:rPr lang="en-US" dirty="0" err="1" smtClean="0"/>
              <a:t>Dimitrova</a:t>
            </a:r>
            <a:r>
              <a:rPr lang="en-US" dirty="0" smtClean="0"/>
              <a:t> - </a:t>
            </a:r>
            <a:r>
              <a:rPr lang="en-US" dirty="0"/>
              <a:t>, 1</a:t>
            </a:r>
            <a:r>
              <a:rPr lang="en-US" baseline="30000" dirty="0"/>
              <a:t>st</a:t>
            </a:r>
            <a:r>
              <a:rPr lang="en-US" dirty="0"/>
              <a:t> year Print Communications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717</Words>
  <Application>Microsoft Office PowerPoint</Application>
  <PresentationFormat>Custom</PresentationFormat>
  <Paragraphs>71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BOBCATSSS 2020 , Paris, France –  международният симпозиум на студентите по библиотечно-информационни науки International Symposium of  of students in library and information sciences </vt:lpstr>
      <vt:lpstr>PowerPoint Presentation</vt:lpstr>
      <vt:lpstr>Our Partner and Host of the BOBCATSSS 2020 </vt:lpstr>
      <vt:lpstr>PowerPoint Presentation</vt:lpstr>
      <vt:lpstr>  Scientific Advisor: Assoc. Prof. Michael Boock Digital Projects Librarian and Associate Professor, Oregon State University, USA  michael.boock@oregonstate.edu  </vt:lpstr>
      <vt:lpstr> ULSIT Students Team 2020  Selection,  15th May 2018   </vt:lpstr>
      <vt:lpstr>Scientific Advisor: Assoc. Prof. Dr. Tereza Trencheva</vt:lpstr>
      <vt:lpstr>PowerPoint Presentation</vt:lpstr>
      <vt:lpstr>ULSIT Student Team  </vt:lpstr>
      <vt:lpstr>Paris Student Team at BOBCATSSS2019 in Osijek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Discussion about Visual identity of the conference. Logo (Sofia Team ideas); Official Invitation Video - Scenario, Content (Paris Team). </vt:lpstr>
      <vt:lpstr>Discussion about Themes and sub-themes, Conference Goal of BOBCATSSS2020</vt:lpstr>
      <vt:lpstr>Selection Students Team Participants from ULSIT</vt:lpstr>
      <vt:lpstr>BOBCATSSS 2019 Osjiek, Croatia</vt:lpstr>
      <vt:lpstr>Церемония по предаване на домакинството и организацията на BOBCATSSS</vt:lpstr>
      <vt:lpstr>Инфографика на щафетата, която поемаме</vt:lpstr>
      <vt:lpstr>BOBCATSSS Map 22 countries - from Europe; and from USA, Japan, China, Taiwan etc.</vt:lpstr>
      <vt:lpstr>BOBCATSSS 2020 , Paris, France –  международният симпозиум на студентите по библиотечно-информационни науки International Symposium of  of students in library and information sciences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BOBCATSSS 2020</dc:title>
  <dc:creator>kami</dc:creator>
  <cp:lastModifiedBy>Tanya Todorova</cp:lastModifiedBy>
  <cp:revision>67</cp:revision>
  <dcterms:created xsi:type="dcterms:W3CDTF">2018-05-16T06:37:35Z</dcterms:created>
  <dcterms:modified xsi:type="dcterms:W3CDTF">2019-02-05T09:42:12Z</dcterms:modified>
</cp:coreProperties>
</file>